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0" r:id="rId4"/>
    <p:sldId id="257" r:id="rId5"/>
    <p:sldId id="258" r:id="rId6"/>
    <p:sldId id="259" r:id="rId7"/>
    <p:sldId id="270" r:id="rId8"/>
    <p:sldId id="273" r:id="rId9"/>
    <p:sldId id="261" r:id="rId10"/>
    <p:sldId id="262"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7" autoAdjust="0"/>
    <p:restoredTop sz="94660"/>
  </p:normalViewPr>
  <p:slideViewPr>
    <p:cSldViewPr snapToGrid="0">
      <p:cViewPr varScale="1">
        <p:scale>
          <a:sx n="67" d="100"/>
          <a:sy n="67" d="100"/>
        </p:scale>
        <p:origin x="7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E78-3847-4942-90F6-06064E6F6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95A426-30E8-4D7D-8D47-D6B9A09F6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C6B531-B718-498F-9D5E-28B2D3BC1D70}"/>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4712C50D-BC28-49B1-816A-F2262AEF6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712C3-321D-4BD6-9B26-2FBEA7378C2E}"/>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30493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541B-1CEB-4EEF-BD64-0EBD745E78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F09733-C4A6-423F-89C5-A2746BF09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032722-86F5-448B-A9DB-E4909BA8AA3F}"/>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03C62C83-B047-4D9E-9E67-45080D8EB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820C9E-AE60-4ED0-B2AA-7257C7A2DE50}"/>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51821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54DA6-CF8B-4F51-B938-BCDB73F78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B0FFA-BD37-43CA-82D5-2A7BE5958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6376C-9A3A-4929-AE4A-846DAFBBBF6A}"/>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5B880FFA-3810-4176-8B5C-D24C6095A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44CE4-C966-4F32-97C7-820B9521538F}"/>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6724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1B9F-EB36-49E0-8955-91406C2623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7BBEA2-BA37-4113-BEC3-0CF6EEA6AE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10064-5312-44C9-A4C4-2ED60F8CBECD}"/>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F688EA59-BD05-440E-80E2-FB15290F6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C00770-010D-4CCD-B249-BEFB62B32B0C}"/>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66363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6AAB-B97B-4FC5-B52F-52BD62974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50475-5D65-42C0-8CD0-DB5A48594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8F9393-2ECC-4AF2-9651-931BF046F443}"/>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0FBC9267-679F-4A3A-BDB1-829FEFFDE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906199-5CE0-44C7-BD85-CA384B7425C6}"/>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85570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722-E079-4553-BB2C-4156C7232B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72469B-F483-4D04-9AD8-2DE5E84BCA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8D8509-D0DA-48D3-B918-447918A87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7B1482-9FA8-47AA-8973-CA6710FE371B}"/>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6" name="Footer Placeholder 5">
            <a:extLst>
              <a:ext uri="{FF2B5EF4-FFF2-40B4-BE49-F238E27FC236}">
                <a16:creationId xmlns:a16="http://schemas.microsoft.com/office/drawing/2014/main" id="{406A6F23-2D92-4D85-873A-83C2BA2C6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AA3711-21F8-4DCE-A89D-57112C07B673}"/>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57731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3E12-01D1-4209-A5DE-F7B8C70D1A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E0F2B1-6064-493D-8EDB-771345AF9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1F9C1-BFB9-49FC-A493-0338A49193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98FB0B-B0DE-4F75-A559-0266501AA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BC0B7-4A78-4FAE-9EFA-E0AF8FE87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B2F199-644D-4BD0-AA5F-2DADEAFEE076}"/>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8" name="Footer Placeholder 7">
            <a:extLst>
              <a:ext uri="{FF2B5EF4-FFF2-40B4-BE49-F238E27FC236}">
                <a16:creationId xmlns:a16="http://schemas.microsoft.com/office/drawing/2014/main" id="{F56DF2A5-B4C8-44F7-82FF-01E5A57C1E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623C88-A7D7-4C1F-86FD-C6BDFCB22F7F}"/>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180774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F68C-1928-4656-8280-16FA3C24D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3B9D98-2798-42B4-9520-98943F8ECAE4}"/>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4" name="Footer Placeholder 3">
            <a:extLst>
              <a:ext uri="{FF2B5EF4-FFF2-40B4-BE49-F238E27FC236}">
                <a16:creationId xmlns:a16="http://schemas.microsoft.com/office/drawing/2014/main" id="{BAB25C5B-AF85-431B-AA14-66F0928FA2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32FDF3-56E2-4F28-8CBF-3442C34AA93F}"/>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09428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05C45-2479-4B36-8B61-2FFE628D3085}"/>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3" name="Footer Placeholder 2">
            <a:extLst>
              <a:ext uri="{FF2B5EF4-FFF2-40B4-BE49-F238E27FC236}">
                <a16:creationId xmlns:a16="http://schemas.microsoft.com/office/drawing/2014/main" id="{349FC3D2-B549-4912-82A5-3F41D49F48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55C2EA-576C-4847-AE41-AA59FAB4A65F}"/>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192713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7BF4-B3B6-4E1C-9B29-F404F4D12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1EF90-B97B-4535-84D6-BBD592086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D94E42-1F4D-4A4A-BCAC-55FF6C7F5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B6241-61F8-4067-93E7-24B0EB5353A3}"/>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6" name="Footer Placeholder 5">
            <a:extLst>
              <a:ext uri="{FF2B5EF4-FFF2-40B4-BE49-F238E27FC236}">
                <a16:creationId xmlns:a16="http://schemas.microsoft.com/office/drawing/2014/main" id="{26168E1B-49BF-4DB5-B03D-E29B043665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0EB28-4F39-458A-A256-40E273F83C65}"/>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06679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DE51-FC30-470F-AC45-26312223E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3CCB45-A5EF-41DD-8421-027F498A8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5E778A-4122-4135-9E75-36F02F2FC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01A6F-9DE1-490B-A8CC-ADA1EEC33A92}"/>
              </a:ext>
            </a:extLst>
          </p:cNvPr>
          <p:cNvSpPr>
            <a:spLocks noGrp="1"/>
          </p:cNvSpPr>
          <p:nvPr>
            <p:ph type="dt" sz="half" idx="10"/>
          </p:nvPr>
        </p:nvSpPr>
        <p:spPr/>
        <p:txBody>
          <a:bodyPr/>
          <a:lstStyle/>
          <a:p>
            <a:fld id="{20E942F3-7DC4-4CDE-962A-4DD81F5E42D3}" type="datetimeFigureOut">
              <a:rPr lang="en-GB" smtClean="0"/>
              <a:t>22/12/2019</a:t>
            </a:fld>
            <a:endParaRPr lang="en-GB"/>
          </a:p>
        </p:txBody>
      </p:sp>
      <p:sp>
        <p:nvSpPr>
          <p:cNvPr id="6" name="Footer Placeholder 5">
            <a:extLst>
              <a:ext uri="{FF2B5EF4-FFF2-40B4-BE49-F238E27FC236}">
                <a16:creationId xmlns:a16="http://schemas.microsoft.com/office/drawing/2014/main" id="{31AE082D-9132-4C44-A274-5CE098F2F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6F37F1-80EF-425F-9382-67858ACBB09E}"/>
              </a:ext>
            </a:extLst>
          </p:cNvPr>
          <p:cNvSpPr>
            <a:spLocks noGrp="1"/>
          </p:cNvSpPr>
          <p:nvPr>
            <p:ph type="sldNum" sz="quarter" idx="12"/>
          </p:nvPr>
        </p:nvSpPr>
        <p:spPr/>
        <p:txBody>
          <a:bodyPr/>
          <a:lstStyle/>
          <a:p>
            <a:fld id="{634777A1-6773-41F5-A54A-99D2B796A534}" type="slidenum">
              <a:rPr lang="en-GB" smtClean="0"/>
              <a:t>‹#›</a:t>
            </a:fld>
            <a:endParaRPr lang="en-GB"/>
          </a:p>
        </p:txBody>
      </p:sp>
    </p:spTree>
    <p:extLst>
      <p:ext uri="{BB962C8B-B14F-4D97-AF65-F5344CB8AC3E}">
        <p14:creationId xmlns:p14="http://schemas.microsoft.com/office/powerpoint/2010/main" val="279184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5D414-9706-48E8-8D49-876C5E480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4B5324-13CB-4E80-A046-190EDE351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19058-7916-4000-83C8-73DFE7D8A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942F3-7DC4-4CDE-962A-4DD81F5E42D3}" type="datetimeFigureOut">
              <a:rPr lang="en-GB" smtClean="0"/>
              <a:t>22/12/2019</a:t>
            </a:fld>
            <a:endParaRPr lang="en-GB"/>
          </a:p>
        </p:txBody>
      </p:sp>
      <p:sp>
        <p:nvSpPr>
          <p:cNvPr id="5" name="Footer Placeholder 4">
            <a:extLst>
              <a:ext uri="{FF2B5EF4-FFF2-40B4-BE49-F238E27FC236}">
                <a16:creationId xmlns:a16="http://schemas.microsoft.com/office/drawing/2014/main" id="{294C032F-7DCA-4E72-B83F-874DBCBEF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695902-E455-466D-A5CD-3CE7B2603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777A1-6773-41F5-A54A-99D2B796A534}" type="slidenum">
              <a:rPr lang="en-GB" smtClean="0"/>
              <a:t>‹#›</a:t>
            </a:fld>
            <a:endParaRPr lang="en-GB"/>
          </a:p>
        </p:txBody>
      </p:sp>
    </p:spTree>
    <p:extLst>
      <p:ext uri="{BB962C8B-B14F-4D97-AF65-F5344CB8AC3E}">
        <p14:creationId xmlns:p14="http://schemas.microsoft.com/office/powerpoint/2010/main" val="167480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DA25-AB67-483E-A86C-A275EDDB1587}"/>
              </a:ext>
            </a:extLst>
          </p:cNvPr>
          <p:cNvSpPr>
            <a:spLocks noGrp="1"/>
          </p:cNvSpPr>
          <p:nvPr>
            <p:ph type="ctrTitle"/>
          </p:nvPr>
        </p:nvSpPr>
        <p:spPr>
          <a:xfrm>
            <a:off x="6786332" y="914164"/>
            <a:ext cx="4645250" cy="2889114"/>
          </a:xfrm>
        </p:spPr>
        <p:txBody>
          <a:bodyPr anchor="b">
            <a:normAutofit/>
          </a:bodyPr>
          <a:lstStyle/>
          <a:p>
            <a:pPr algn="l"/>
            <a:r>
              <a:rPr lang="en-GB" sz="4700" dirty="0"/>
              <a:t>Orthodox versus Progressive Integration: The Debate Isn’t New</a:t>
            </a:r>
          </a:p>
        </p:txBody>
      </p:sp>
      <p:sp>
        <p:nvSpPr>
          <p:cNvPr id="3" name="Subtitle 2">
            <a:extLst>
              <a:ext uri="{FF2B5EF4-FFF2-40B4-BE49-F238E27FC236}">
                <a16:creationId xmlns:a16="http://schemas.microsoft.com/office/drawing/2014/main" id="{9A543456-5FF2-4E1B-8FFB-6FD4E69D57B8}"/>
              </a:ext>
            </a:extLst>
          </p:cNvPr>
          <p:cNvSpPr>
            <a:spLocks noGrp="1"/>
          </p:cNvSpPr>
          <p:nvPr>
            <p:ph type="subTitle" idx="1"/>
          </p:nvPr>
        </p:nvSpPr>
        <p:spPr>
          <a:xfrm>
            <a:off x="6880302" y="4505094"/>
            <a:ext cx="5129561" cy="2709746"/>
          </a:xfrm>
        </p:spPr>
        <p:txBody>
          <a:bodyPr anchor="t">
            <a:normAutofit/>
          </a:bodyPr>
          <a:lstStyle/>
          <a:p>
            <a:pPr algn="l"/>
            <a:r>
              <a:rPr lang="en-GB" sz="3900" dirty="0"/>
              <a:t>Mark Fox	</a:t>
            </a:r>
            <a:r>
              <a:rPr lang="en-GB" sz="2000" dirty="0"/>
              <a:t>		</a:t>
            </a:r>
          </a:p>
          <a:p>
            <a:pPr algn="l"/>
            <a:endParaRPr lang="en-GB" sz="2000" dirty="0"/>
          </a:p>
          <a:p>
            <a:pPr algn="l"/>
            <a:r>
              <a:rPr lang="en-GB" sz="2000" dirty="0" err="1"/>
              <a:t>Limmud</a:t>
            </a:r>
            <a:r>
              <a:rPr lang="en-GB" sz="2000" dirty="0"/>
              <a:t>, December 2019</a:t>
            </a:r>
          </a:p>
          <a:p>
            <a:pPr algn="l"/>
            <a:endParaRPr lang="en-GB" sz="2000" dirty="0"/>
          </a:p>
          <a:p>
            <a:pPr algn="l"/>
            <a:r>
              <a:rPr lang="en-GB" sz="2000" dirty="0"/>
              <a:t>markfox1959@gmail.com</a:t>
            </a:r>
          </a:p>
        </p:txBody>
      </p:sp>
      <p:sp>
        <p:nvSpPr>
          <p:cNvPr id="88" name="Freeform: Shape 8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885589-B03E-4B93-BFFA-5AD3826A9EA1}"/>
              </a:ext>
            </a:extLst>
          </p:cNvPr>
          <p:cNvPicPr>
            <a:picLocks noChangeAspect="1"/>
          </p:cNvPicPr>
          <p:nvPr/>
        </p:nvPicPr>
        <p:blipFill rotWithShape="1">
          <a:blip r:embed="rId2"/>
          <a:srcRect r="1" b="1234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244528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2729-446C-447E-A5A6-3B00F332A309}"/>
              </a:ext>
            </a:extLst>
          </p:cNvPr>
          <p:cNvSpPr>
            <a:spLocks noGrp="1"/>
          </p:cNvSpPr>
          <p:nvPr>
            <p:ph type="title"/>
          </p:nvPr>
        </p:nvSpPr>
        <p:spPr/>
        <p:txBody>
          <a:bodyPr/>
          <a:lstStyle/>
          <a:p>
            <a:r>
              <a:rPr lang="en-GB" dirty="0"/>
              <a:t>The Letter</a:t>
            </a:r>
          </a:p>
        </p:txBody>
      </p:sp>
      <p:sp>
        <p:nvSpPr>
          <p:cNvPr id="3" name="Content Placeholder 2">
            <a:extLst>
              <a:ext uri="{FF2B5EF4-FFF2-40B4-BE49-F238E27FC236}">
                <a16:creationId xmlns:a16="http://schemas.microsoft.com/office/drawing/2014/main" id="{1A9AF368-4F1F-4E63-B67A-73A2DAB75CF7}"/>
              </a:ext>
            </a:extLst>
          </p:cNvPr>
          <p:cNvSpPr>
            <a:spLocks noGrp="1"/>
          </p:cNvSpPr>
          <p:nvPr>
            <p:ph idx="1"/>
          </p:nvPr>
        </p:nvSpPr>
        <p:spPr/>
        <p:txBody>
          <a:bodyPr>
            <a:normAutofit fontScale="77500" lnSpcReduction="20000"/>
          </a:bodyPr>
          <a:lstStyle/>
          <a:p>
            <a:r>
              <a:rPr lang="en-GB" dirty="0"/>
              <a:t>"You will say, let us again consent to wait for a contingency which I am not cold-blooded enough to set down more openly. [74]But I do not think it is fair to you to let you risk your happiness further by keeping it entangled with mine. A new current of thought has been set going in my mind</a:t>
            </a:r>
            <a:r>
              <a:rPr lang="en-GB" dirty="0">
                <a:highlight>
                  <a:srgbClr val="FFFF00"/>
                </a:highlight>
              </a:rPr>
              <a:t>. If a religion that I thought all formalism is capable of producing such types of abnegation as my dear father, then it must, too, somewhere or other, hold in solution all those ennobling ingredients, all those stimuli to self-sacrifice, which the world calls Christian</a:t>
            </a:r>
            <a:r>
              <a:rPr lang="en-GB" dirty="0"/>
              <a:t>. Perhaps I have always misunderstood. </a:t>
            </a:r>
            <a:r>
              <a:rPr lang="en-GB" dirty="0">
                <a:highlight>
                  <a:srgbClr val="FFFF00"/>
                </a:highlight>
              </a:rPr>
              <a:t>We were so badly taught. Perhaps the prosaic epoch of Judaism into which I was born is only transitional, </a:t>
            </a:r>
            <a:r>
              <a:rPr lang="en-GB" dirty="0"/>
              <a:t>perhaps it only belongs to the middle classes, for I know I felt more of its poetry in my childhood; perhaps the future will develop (or </a:t>
            </a:r>
            <a:r>
              <a:rPr lang="en-GB" dirty="0" err="1"/>
              <a:t>recultivate</a:t>
            </a:r>
            <a:r>
              <a:rPr lang="en-GB" dirty="0"/>
              <a:t>) its diviner sides and lay more stress upon the life beautiful, and </a:t>
            </a:r>
            <a:r>
              <a:rPr lang="en-GB" dirty="0">
                <a:highlight>
                  <a:srgbClr val="FFFF00"/>
                </a:highlight>
              </a:rPr>
              <a:t>thus all this blind instinct of isolation may prove only the conservation of the race for its nobler future, when it may still become, in very truth, a witness to the Highest</a:t>
            </a:r>
            <a:r>
              <a:rPr lang="en-GB" dirty="0"/>
              <a:t>, a chosen people in whom all the families of the earth may be blessed. I do not know; all this is very confused and chaotic to me to-night. I only know I can hold out no certain hope of the earthly fulfilment of our love</a:t>
            </a:r>
            <a:r>
              <a:rPr lang="en-GB" dirty="0">
                <a:highlight>
                  <a:srgbClr val="FFFF00"/>
                </a:highlight>
              </a:rPr>
              <a:t>. I, too, feel in transition, and I know not to what</a:t>
            </a:r>
            <a:r>
              <a:rPr lang="en-GB" dirty="0"/>
              <a:t>. But, dearest Alfred, shall we not be living the Christian life—the life of abnegation—more truly if we give up the hope of personal happiness? Forgive me, darling, the pain I am causing you, and thus help me to bear my own”.</a:t>
            </a:r>
          </a:p>
          <a:p>
            <a:endParaRPr lang="en-GB" dirty="0"/>
          </a:p>
        </p:txBody>
      </p:sp>
    </p:spTree>
    <p:extLst>
      <p:ext uri="{BB962C8B-B14F-4D97-AF65-F5344CB8AC3E}">
        <p14:creationId xmlns:p14="http://schemas.microsoft.com/office/powerpoint/2010/main" val="210824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118F-ADC6-484D-9C80-739FE261EA67}"/>
              </a:ext>
            </a:extLst>
          </p:cNvPr>
          <p:cNvSpPr>
            <a:spLocks noGrp="1"/>
          </p:cNvSpPr>
          <p:nvPr>
            <p:ph type="title"/>
          </p:nvPr>
        </p:nvSpPr>
        <p:spPr/>
        <p:txBody>
          <a:bodyPr/>
          <a:lstStyle/>
          <a:p>
            <a:r>
              <a:rPr lang="en-GB" dirty="0"/>
              <a:t>The Letter</a:t>
            </a:r>
          </a:p>
        </p:txBody>
      </p:sp>
      <p:sp>
        <p:nvSpPr>
          <p:cNvPr id="3" name="Content Placeholder 2">
            <a:extLst>
              <a:ext uri="{FF2B5EF4-FFF2-40B4-BE49-F238E27FC236}">
                <a16:creationId xmlns:a16="http://schemas.microsoft.com/office/drawing/2014/main" id="{B77F32B4-D5FF-4413-8E54-D3200259B5EC}"/>
              </a:ext>
            </a:extLst>
          </p:cNvPr>
          <p:cNvSpPr>
            <a:spLocks noGrp="1"/>
          </p:cNvSpPr>
          <p:nvPr>
            <p:ph idx="1"/>
          </p:nvPr>
        </p:nvSpPr>
        <p:spPr/>
        <p:txBody>
          <a:bodyPr>
            <a:normAutofit/>
          </a:bodyPr>
          <a:lstStyle/>
          <a:p>
            <a:r>
              <a:rPr lang="en-GB" sz="2400" dirty="0"/>
              <a:t>There is more to being Jewish than “formalism” – it must hold more</a:t>
            </a:r>
          </a:p>
          <a:p>
            <a:r>
              <a:rPr lang="en-GB" sz="2400" dirty="0"/>
              <a:t>It must have </a:t>
            </a:r>
            <a:r>
              <a:rPr lang="en-GB" sz="2400" dirty="0" err="1"/>
              <a:t>enobling</a:t>
            </a:r>
            <a:r>
              <a:rPr lang="en-GB" sz="2400" dirty="0"/>
              <a:t> ingredients the world calls “Christian”</a:t>
            </a:r>
          </a:p>
          <a:p>
            <a:r>
              <a:rPr lang="en-GB" sz="2400" dirty="0"/>
              <a:t>“We were taught so badly”</a:t>
            </a:r>
          </a:p>
          <a:p>
            <a:r>
              <a:rPr lang="en-GB" sz="2400" dirty="0"/>
              <a:t>“Prosaic” Judaism is only transitional”</a:t>
            </a:r>
          </a:p>
          <a:p>
            <a:r>
              <a:rPr lang="en-GB" sz="2400" dirty="0"/>
              <a:t>The “blind instinct of isolationism” versus laying stress on the beauty of life</a:t>
            </a:r>
          </a:p>
          <a:p>
            <a:r>
              <a:rPr lang="en-GB" sz="2400" dirty="0" err="1"/>
              <a:t>Schnapsie</a:t>
            </a:r>
            <a:r>
              <a:rPr lang="en-GB" sz="2400" dirty="0"/>
              <a:t> too feels in transition</a:t>
            </a:r>
          </a:p>
          <a:p>
            <a:r>
              <a:rPr lang="en-GB" sz="2400" dirty="0"/>
              <a:t>Christians and Jews have “abnegation”</a:t>
            </a:r>
          </a:p>
        </p:txBody>
      </p:sp>
    </p:spTree>
    <p:extLst>
      <p:ext uri="{BB962C8B-B14F-4D97-AF65-F5344CB8AC3E}">
        <p14:creationId xmlns:p14="http://schemas.microsoft.com/office/powerpoint/2010/main" val="195244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072-D0BE-4574-B234-EA03331E2C92}"/>
              </a:ext>
            </a:extLst>
          </p:cNvPr>
          <p:cNvSpPr>
            <a:spLocks noGrp="1"/>
          </p:cNvSpPr>
          <p:nvPr>
            <p:ph type="title"/>
          </p:nvPr>
        </p:nvSpPr>
        <p:spPr/>
        <p:txBody>
          <a:bodyPr/>
          <a:lstStyle/>
          <a:p>
            <a:r>
              <a:rPr lang="en-GB" dirty="0"/>
              <a:t>The Detail – Wealth Equals Power? Identity?</a:t>
            </a:r>
          </a:p>
        </p:txBody>
      </p:sp>
      <p:sp>
        <p:nvSpPr>
          <p:cNvPr id="3" name="Content Placeholder 2">
            <a:extLst>
              <a:ext uri="{FF2B5EF4-FFF2-40B4-BE49-F238E27FC236}">
                <a16:creationId xmlns:a16="http://schemas.microsoft.com/office/drawing/2014/main" id="{1FE39A38-C21B-4386-ABC8-E35585F048A5}"/>
              </a:ext>
            </a:extLst>
          </p:cNvPr>
          <p:cNvSpPr>
            <a:spLocks noGrp="1"/>
          </p:cNvSpPr>
          <p:nvPr>
            <p:ph idx="1"/>
          </p:nvPr>
        </p:nvSpPr>
        <p:spPr/>
        <p:txBody>
          <a:bodyPr>
            <a:normAutofit/>
          </a:bodyPr>
          <a:lstStyle/>
          <a:p>
            <a:r>
              <a:rPr lang="en-GB" sz="2400" dirty="0"/>
              <a:t>The father is described as becoming President of his synagogue because of his money – his success in the outside world.</a:t>
            </a:r>
          </a:p>
          <a:p>
            <a:r>
              <a:rPr lang="en-GB" sz="2400" dirty="0"/>
              <a:t>The younger daughters were all given “pagan” names because they complained as they grew up about their Jewish names.</a:t>
            </a:r>
          </a:p>
          <a:p>
            <a:r>
              <a:rPr lang="en-GB" sz="2400" dirty="0"/>
              <a:t>Rebecca won’t marry a man with “carroty hair”</a:t>
            </a:r>
          </a:p>
          <a:p>
            <a:r>
              <a:rPr lang="en-GB" sz="2400" dirty="0"/>
              <a:t>“As if in irony the Jewish group was blond, almost Christian….the pagan group had characteristically oriental traits”</a:t>
            </a:r>
          </a:p>
          <a:p>
            <a:r>
              <a:rPr lang="en-GB" sz="2400" dirty="0"/>
              <a:t>“Leah, Rachel and Rebecca” (of course Leah is Rachel’s youngest sister), Rebecca is a generation earlier, Isaac’s wife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6496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37BE-29F6-4BB3-B8E7-AD78F7325D15}"/>
              </a:ext>
            </a:extLst>
          </p:cNvPr>
          <p:cNvSpPr>
            <a:spLocks noGrp="1"/>
          </p:cNvSpPr>
          <p:nvPr>
            <p:ph type="title"/>
          </p:nvPr>
        </p:nvSpPr>
        <p:spPr/>
        <p:txBody>
          <a:bodyPr/>
          <a:lstStyle/>
          <a:p>
            <a:r>
              <a:rPr lang="en-GB" dirty="0"/>
              <a:t>Religious Observance – Take I</a:t>
            </a:r>
          </a:p>
        </p:txBody>
      </p:sp>
      <p:sp>
        <p:nvSpPr>
          <p:cNvPr id="3" name="Content Placeholder 2">
            <a:extLst>
              <a:ext uri="{FF2B5EF4-FFF2-40B4-BE49-F238E27FC236}">
                <a16:creationId xmlns:a16="http://schemas.microsoft.com/office/drawing/2014/main" id="{2046395F-80B5-4910-90CB-274A72E92AB8}"/>
              </a:ext>
            </a:extLst>
          </p:cNvPr>
          <p:cNvSpPr>
            <a:spLocks noGrp="1"/>
          </p:cNvSpPr>
          <p:nvPr>
            <p:ph idx="1"/>
          </p:nvPr>
        </p:nvSpPr>
        <p:spPr/>
        <p:txBody>
          <a:bodyPr/>
          <a:lstStyle/>
          <a:p>
            <a:r>
              <a:rPr lang="en-GB" sz="2400" dirty="0"/>
              <a:t>The father’s prayer gradually reduces to “a pious mumbling” relegated….</a:t>
            </a:r>
          </a:p>
          <a:p>
            <a:r>
              <a:rPr lang="en-GB" sz="2400" dirty="0"/>
              <a:t>The mother is lowered into “The House of Life”</a:t>
            </a:r>
          </a:p>
          <a:p>
            <a:r>
              <a:rPr lang="en-GB" sz="2400" dirty="0"/>
              <a:t>All the married daughters admit to not fasting,  none of the sons-in-law observe the shabbat – yet they tell on their sister</a:t>
            </a:r>
          </a:p>
          <a:p>
            <a:pPr marL="0" indent="0">
              <a:buNone/>
            </a:pPr>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40019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A948-CFA5-4C07-BFDF-D99AAEA2DA5D}"/>
              </a:ext>
            </a:extLst>
          </p:cNvPr>
          <p:cNvSpPr>
            <a:spLocks noGrp="1"/>
          </p:cNvSpPr>
          <p:nvPr>
            <p:ph type="title"/>
          </p:nvPr>
        </p:nvSpPr>
        <p:spPr/>
        <p:txBody>
          <a:bodyPr/>
          <a:lstStyle/>
          <a:p>
            <a:r>
              <a:rPr lang="en-GB" dirty="0"/>
              <a:t>Religious Observance – Take 2</a:t>
            </a:r>
          </a:p>
        </p:txBody>
      </p:sp>
      <p:sp>
        <p:nvSpPr>
          <p:cNvPr id="3" name="Content Placeholder 2">
            <a:extLst>
              <a:ext uri="{FF2B5EF4-FFF2-40B4-BE49-F238E27FC236}">
                <a16:creationId xmlns:a16="http://schemas.microsoft.com/office/drawing/2014/main" id="{C19A2DA2-81DC-4C41-BBAB-D99E3D9D274C}"/>
              </a:ext>
            </a:extLst>
          </p:cNvPr>
          <p:cNvSpPr>
            <a:spLocks noGrp="1"/>
          </p:cNvSpPr>
          <p:nvPr>
            <p:ph idx="1"/>
          </p:nvPr>
        </p:nvSpPr>
        <p:spPr/>
        <p:txBody>
          <a:bodyPr>
            <a:normAutofit/>
          </a:bodyPr>
          <a:lstStyle/>
          <a:p>
            <a:r>
              <a:rPr lang="en-GB" sz="2400" dirty="0"/>
              <a:t>"How much Judaism is there in your sisters' husbands?" he said. "And without the religion, what is the use of the race?“</a:t>
            </a:r>
          </a:p>
          <a:p>
            <a:r>
              <a:rPr lang="en-GB" sz="2400" dirty="0"/>
              <a:t>“ We have outlived our destiny, our isolation is a meaningless relic”</a:t>
            </a:r>
          </a:p>
          <a:p>
            <a:r>
              <a:rPr lang="en-GB" sz="2400" dirty="0"/>
              <a:t>"I believe in self-sacrifice; that is Christianity.“</a:t>
            </a:r>
          </a:p>
          <a:p>
            <a:r>
              <a:rPr lang="en-GB" sz="2400" dirty="0"/>
              <a:t>The nickname “</a:t>
            </a:r>
            <a:r>
              <a:rPr lang="en-GB" sz="2400" dirty="0" err="1"/>
              <a:t>Schnapsie</a:t>
            </a:r>
            <a:r>
              <a:rPr lang="en-GB" sz="2400" dirty="0"/>
              <a:t>”</a:t>
            </a:r>
          </a:p>
          <a:p>
            <a:r>
              <a:rPr lang="en-GB" sz="2400" dirty="0"/>
              <a:t>The father goes to Church, having thought Christianity meant belief in three G-ds.</a:t>
            </a:r>
          </a:p>
          <a:p>
            <a:r>
              <a:rPr lang="en-GB" sz="2400" dirty="0"/>
              <a:t>He tries hard, but can’t cope with the church service, but tries to “give in”</a:t>
            </a:r>
          </a:p>
          <a:p>
            <a:r>
              <a:rPr lang="en-GB" sz="2400" dirty="0"/>
              <a:t>That night she writes the letter</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8740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FFA2-5A48-408B-8DC1-03D1EF174BF7}"/>
              </a:ext>
            </a:extLst>
          </p:cNvPr>
          <p:cNvSpPr>
            <a:spLocks noGrp="1"/>
          </p:cNvSpPr>
          <p:nvPr>
            <p:ph type="title"/>
          </p:nvPr>
        </p:nvSpPr>
        <p:spPr/>
        <p:txBody>
          <a:bodyPr/>
          <a:lstStyle/>
          <a:p>
            <a:r>
              <a:rPr lang="en-GB" dirty="0"/>
              <a:t>Lessons?</a:t>
            </a:r>
          </a:p>
        </p:txBody>
      </p:sp>
      <p:sp>
        <p:nvSpPr>
          <p:cNvPr id="3" name="Content Placeholder 2">
            <a:extLst>
              <a:ext uri="{FF2B5EF4-FFF2-40B4-BE49-F238E27FC236}">
                <a16:creationId xmlns:a16="http://schemas.microsoft.com/office/drawing/2014/main" id="{7B431696-08C9-4E07-8F48-32ACA381C1B6}"/>
              </a:ext>
            </a:extLst>
          </p:cNvPr>
          <p:cNvSpPr>
            <a:spLocks noGrp="1"/>
          </p:cNvSpPr>
          <p:nvPr>
            <p:ph idx="1"/>
          </p:nvPr>
        </p:nvSpPr>
        <p:spPr/>
        <p:txBody>
          <a:bodyPr>
            <a:normAutofit/>
          </a:bodyPr>
          <a:lstStyle/>
          <a:p>
            <a:r>
              <a:rPr lang="en-GB" sz="2400" dirty="0"/>
              <a:t>It is arguably comforting that the dilemmas we face are not new</a:t>
            </a:r>
          </a:p>
          <a:p>
            <a:r>
              <a:rPr lang="en-GB" sz="2400" dirty="0"/>
              <a:t>Jews have survived in Britain and elsewhere despite these</a:t>
            </a:r>
          </a:p>
          <a:p>
            <a:r>
              <a:rPr lang="en-GB" sz="2400" dirty="0"/>
              <a:t>There ISN’T a magic answer any more than there is a single definition of Judaism</a:t>
            </a:r>
          </a:p>
          <a:p>
            <a:r>
              <a:rPr lang="en-GB" sz="2400" dirty="0"/>
              <a:t>I am wary of “multiple truths” but not willing to criticise others and tolerant of their interpretations</a:t>
            </a:r>
          </a:p>
        </p:txBody>
      </p:sp>
    </p:spTree>
    <p:extLst>
      <p:ext uri="{BB962C8B-B14F-4D97-AF65-F5344CB8AC3E}">
        <p14:creationId xmlns:p14="http://schemas.microsoft.com/office/powerpoint/2010/main" val="72907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EAEF-B0E1-4802-A830-8D9BDA77A65D}"/>
              </a:ext>
            </a:extLst>
          </p:cNvPr>
          <p:cNvSpPr>
            <a:spLocks noGrp="1"/>
          </p:cNvSpPr>
          <p:nvPr>
            <p:ph type="title"/>
          </p:nvPr>
        </p:nvSpPr>
        <p:spPr/>
        <p:txBody>
          <a:bodyPr/>
          <a:lstStyle/>
          <a:p>
            <a:r>
              <a:rPr lang="en-GB" dirty="0"/>
              <a:t>Rabbi Hugo </a:t>
            </a:r>
            <a:r>
              <a:rPr lang="en-GB" dirty="0" err="1"/>
              <a:t>Gryn</a:t>
            </a:r>
            <a:r>
              <a:rPr lang="en-GB" dirty="0"/>
              <a:t> </a:t>
            </a:r>
            <a:r>
              <a:rPr lang="he-IL" dirty="0"/>
              <a:t>זיכרונו לברכה</a:t>
            </a:r>
            <a:endParaRPr lang="en-GB" dirty="0"/>
          </a:p>
        </p:txBody>
      </p:sp>
      <p:sp>
        <p:nvSpPr>
          <p:cNvPr id="3" name="Content Placeholder 2">
            <a:extLst>
              <a:ext uri="{FF2B5EF4-FFF2-40B4-BE49-F238E27FC236}">
                <a16:creationId xmlns:a16="http://schemas.microsoft.com/office/drawing/2014/main" id="{CEEEADB2-C6FE-41DF-AD74-8D88B405EDFC}"/>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lgn="ctr">
              <a:buNone/>
            </a:pPr>
            <a:r>
              <a:rPr lang="en-GB" sz="3200" dirty="0"/>
              <a:t>“G-d save me from the man who KNOWS he is right”</a:t>
            </a:r>
          </a:p>
        </p:txBody>
      </p:sp>
    </p:spTree>
    <p:extLst>
      <p:ext uri="{BB962C8B-B14F-4D97-AF65-F5344CB8AC3E}">
        <p14:creationId xmlns:p14="http://schemas.microsoft.com/office/powerpoint/2010/main" val="410236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2452-60C7-4708-9A3E-9B46F012F2AA}"/>
              </a:ext>
            </a:extLst>
          </p:cNvPr>
          <p:cNvSpPr>
            <a:spLocks noGrp="1"/>
          </p:cNvSpPr>
          <p:nvPr>
            <p:ph type="title"/>
          </p:nvPr>
        </p:nvSpPr>
        <p:spPr/>
        <p:txBody>
          <a:bodyPr/>
          <a:lstStyle/>
          <a:p>
            <a:r>
              <a:rPr lang="en-GB" dirty="0"/>
              <a:t>Overview</a:t>
            </a:r>
          </a:p>
        </p:txBody>
      </p:sp>
      <p:sp>
        <p:nvSpPr>
          <p:cNvPr id="3" name="TextBox 2">
            <a:extLst>
              <a:ext uri="{FF2B5EF4-FFF2-40B4-BE49-F238E27FC236}">
                <a16:creationId xmlns:a16="http://schemas.microsoft.com/office/drawing/2014/main" id="{E6BD9CD0-4468-45C7-92EE-EF5212F46F21}"/>
              </a:ext>
            </a:extLst>
          </p:cNvPr>
          <p:cNvSpPr txBox="1"/>
          <p:nvPr/>
        </p:nvSpPr>
        <p:spPr>
          <a:xfrm>
            <a:off x="1008993" y="2002221"/>
            <a:ext cx="10704786" cy="3416320"/>
          </a:xfrm>
          <a:prstGeom prst="rect">
            <a:avLst/>
          </a:prstGeom>
          <a:noFill/>
        </p:spPr>
        <p:txBody>
          <a:bodyPr wrap="square" rtlCol="0">
            <a:spAutoFit/>
          </a:bodyPr>
          <a:lstStyle/>
          <a:p>
            <a:pPr marL="285750" indent="-285750">
              <a:buFont typeface="Wingdings" panose="05000000000000000000" pitchFamily="2" charset="2"/>
              <a:buChar char="§"/>
            </a:pPr>
            <a:r>
              <a:rPr lang="en-GB" sz="2400" dirty="0"/>
              <a:t>Nineteenth century Jews faced pressures, both secular and religious, to assimilate</a:t>
            </a:r>
          </a:p>
          <a:p>
            <a:pPr marL="285750" indent="-285750">
              <a:buFont typeface="Wingdings" panose="05000000000000000000" pitchFamily="2" charset="2"/>
              <a:buChar char="§"/>
            </a:pPr>
            <a:r>
              <a:rPr lang="en-GB" sz="2400" dirty="0"/>
              <a:t>Jews chose different religious and secular paths in response</a:t>
            </a:r>
          </a:p>
          <a:p>
            <a:pPr marL="285750" indent="-285750">
              <a:buFont typeface="Wingdings" panose="05000000000000000000" pitchFamily="2" charset="2"/>
              <a:buChar char="§"/>
            </a:pPr>
            <a:r>
              <a:rPr lang="en-GB" sz="2400" dirty="0"/>
              <a:t>Religious response divided between traditional and reform</a:t>
            </a:r>
          </a:p>
          <a:p>
            <a:pPr marL="285750" indent="-285750">
              <a:buFont typeface="Wingdings" panose="05000000000000000000" pitchFamily="2" charset="2"/>
              <a:buChar char="§"/>
            </a:pPr>
            <a:r>
              <a:rPr lang="en-GB" sz="2400" dirty="0"/>
              <a:t>Secular response divided between isolationism and integration</a:t>
            </a:r>
          </a:p>
          <a:p>
            <a:pPr marL="285750" indent="-285750">
              <a:buFont typeface="Wingdings" panose="05000000000000000000" pitchFamily="2" charset="2"/>
              <a:buChar char="§"/>
            </a:pPr>
            <a:r>
              <a:rPr lang="en-GB" sz="2400" dirty="0"/>
              <a:t>Zionism was an alternative response, alongside others</a:t>
            </a:r>
          </a:p>
          <a:p>
            <a:pPr marL="285750" indent="-285750">
              <a:buFont typeface="Wingdings" panose="05000000000000000000" pitchFamily="2" charset="2"/>
              <a:buChar char="§"/>
            </a:pPr>
            <a:r>
              <a:rPr lang="en-GB" sz="2400" dirty="0"/>
              <a:t>Zangwill was a brilliant playwright caught between opposing forces</a:t>
            </a:r>
          </a:p>
          <a:p>
            <a:pPr marL="285750" indent="-285750">
              <a:buFont typeface="Wingdings" panose="05000000000000000000" pitchFamily="2" charset="2"/>
              <a:buChar char="§"/>
            </a:pPr>
            <a:r>
              <a:rPr lang="en-GB" sz="2400" dirty="0"/>
              <a:t>Examining Zangwill’s struggles as reflected in his play Transitional gives us pause for reflection for the present</a:t>
            </a:r>
          </a:p>
          <a:p>
            <a:pPr marL="285750" indent="-285750">
              <a:buFont typeface="Wingdings" panose="05000000000000000000" pitchFamily="2" charset="2"/>
              <a:buChar char="§"/>
            </a:pPr>
            <a:endParaRPr lang="en-GB" sz="2400" dirty="0"/>
          </a:p>
        </p:txBody>
      </p:sp>
    </p:spTree>
    <p:extLst>
      <p:ext uri="{BB962C8B-B14F-4D97-AF65-F5344CB8AC3E}">
        <p14:creationId xmlns:p14="http://schemas.microsoft.com/office/powerpoint/2010/main" val="335930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57FAD0-437B-489E-A3D9-E65D182392AC}"/>
              </a:ext>
            </a:extLst>
          </p:cNvPr>
          <p:cNvSpPr txBox="1"/>
          <p:nvPr/>
        </p:nvSpPr>
        <p:spPr>
          <a:xfrm>
            <a:off x="844064" y="5161052"/>
            <a:ext cx="4224648" cy="707886"/>
          </a:xfrm>
          <a:prstGeom prst="rect">
            <a:avLst/>
          </a:prstGeom>
          <a:solidFill>
            <a:schemeClr val="accent5">
              <a:lumMod val="40000"/>
              <a:lumOff val="60000"/>
            </a:schemeClr>
          </a:solidFill>
          <a:ln>
            <a:solidFill>
              <a:srgbClr val="0070C0"/>
            </a:solidFill>
          </a:ln>
        </p:spPr>
        <p:txBody>
          <a:bodyPr wrap="square" rtlCol="0">
            <a:spAutoFit/>
          </a:bodyPr>
          <a:lstStyle/>
          <a:p>
            <a:r>
              <a:rPr lang="en-GB" sz="2000" b="1" i="1" dirty="0">
                <a:solidFill>
                  <a:schemeClr val="accent1">
                    <a:lumMod val="75000"/>
                  </a:schemeClr>
                </a:solidFill>
              </a:rPr>
              <a:t>An international Jewish conspiracy?</a:t>
            </a:r>
          </a:p>
          <a:p>
            <a:r>
              <a:rPr lang="en-GB" sz="2000" b="1" i="1" dirty="0">
                <a:solidFill>
                  <a:schemeClr val="accent1">
                    <a:lumMod val="75000"/>
                  </a:schemeClr>
                </a:solidFill>
              </a:rPr>
              <a:t>Are they irredeemably stubborn?</a:t>
            </a:r>
          </a:p>
        </p:txBody>
      </p:sp>
      <p:sp>
        <p:nvSpPr>
          <p:cNvPr id="2" name="Title 1">
            <a:extLst>
              <a:ext uri="{FF2B5EF4-FFF2-40B4-BE49-F238E27FC236}">
                <a16:creationId xmlns:a16="http://schemas.microsoft.com/office/drawing/2014/main" id="{8F4038A6-6A06-4DE2-B676-1B106618493C}"/>
              </a:ext>
            </a:extLst>
          </p:cNvPr>
          <p:cNvSpPr>
            <a:spLocks noGrp="1"/>
          </p:cNvSpPr>
          <p:nvPr>
            <p:ph type="title"/>
          </p:nvPr>
        </p:nvSpPr>
        <p:spPr/>
        <p:txBody>
          <a:bodyPr/>
          <a:lstStyle/>
          <a:p>
            <a:r>
              <a:rPr lang="en-GB" dirty="0"/>
              <a:t>The Nineteenth Century For the Jews</a:t>
            </a:r>
          </a:p>
        </p:txBody>
      </p:sp>
      <p:sp>
        <p:nvSpPr>
          <p:cNvPr id="3" name="Content Placeholder 2">
            <a:extLst>
              <a:ext uri="{FF2B5EF4-FFF2-40B4-BE49-F238E27FC236}">
                <a16:creationId xmlns:a16="http://schemas.microsoft.com/office/drawing/2014/main" id="{0B50FB47-BC9E-4034-A345-87338AEEA3FD}"/>
              </a:ext>
            </a:extLst>
          </p:cNvPr>
          <p:cNvSpPr>
            <a:spLocks noGrp="1"/>
          </p:cNvSpPr>
          <p:nvPr>
            <p:ph idx="1"/>
          </p:nvPr>
        </p:nvSpPr>
        <p:spPr>
          <a:xfrm>
            <a:off x="510080" y="1690688"/>
            <a:ext cx="9175787" cy="3378023"/>
          </a:xfrm>
          <a:ln>
            <a:noFill/>
          </a:ln>
        </p:spPr>
        <p:txBody>
          <a:bodyPr>
            <a:normAutofit fontScale="92500" lnSpcReduction="10000"/>
            <a:scene3d>
              <a:camera prst="orthographicFront"/>
              <a:lightRig rig="threePt" dir="t"/>
            </a:scene3d>
            <a:sp3d>
              <a:bevelT w="6350"/>
              <a:bevelB h="12700"/>
            </a:sp3d>
          </a:bodyPr>
          <a:lstStyle/>
          <a:p>
            <a:r>
              <a:rPr lang="en-GB" sz="2600" dirty="0"/>
              <a:t>Genuine</a:t>
            </a:r>
            <a:r>
              <a:rPr lang="en-GB" dirty="0"/>
              <a:t> sympathy –  Napoleon (1806)/Lord Palmerston (1838-1840)</a:t>
            </a:r>
          </a:p>
          <a:p>
            <a:r>
              <a:rPr lang="en-GB" dirty="0"/>
              <a:t>Regular antisemitic events </a:t>
            </a:r>
            <a:r>
              <a:rPr lang="en-GB" dirty="0" err="1"/>
              <a:t>HepHep</a:t>
            </a:r>
            <a:r>
              <a:rPr lang="en-GB" dirty="0"/>
              <a:t> (1819), Pogroms 1821, 1881/1884, Dreyfus Affair 1894-1906</a:t>
            </a:r>
          </a:p>
          <a:p>
            <a:r>
              <a:rPr lang="en-GB" dirty="0"/>
              <a:t>Jews as pawns in superpower politics</a:t>
            </a:r>
          </a:p>
          <a:p>
            <a:r>
              <a:rPr lang="en-GB" dirty="0"/>
              <a:t>Protestant messianism </a:t>
            </a:r>
          </a:p>
          <a:p>
            <a:r>
              <a:rPr lang="en-GB" dirty="0"/>
              <a:t>Christian evangelism – Alexander McCaul (1799-1863) – “Old Paths - 1837”</a:t>
            </a:r>
          </a:p>
          <a:p>
            <a:endParaRPr lang="en-GB" dirty="0"/>
          </a:p>
        </p:txBody>
      </p:sp>
      <p:pic>
        <p:nvPicPr>
          <p:cNvPr id="6" name="Picture 5">
            <a:extLst>
              <a:ext uri="{FF2B5EF4-FFF2-40B4-BE49-F238E27FC236}">
                <a16:creationId xmlns:a16="http://schemas.microsoft.com/office/drawing/2014/main" id="{CB862ABB-7D97-4694-B6E9-C0381DE05C8E}"/>
              </a:ext>
            </a:extLst>
          </p:cNvPr>
          <p:cNvPicPr>
            <a:picLocks noChangeAspect="1"/>
          </p:cNvPicPr>
          <p:nvPr/>
        </p:nvPicPr>
        <p:blipFill>
          <a:blip r:embed="rId2"/>
          <a:stretch>
            <a:fillRect/>
          </a:stretch>
        </p:blipFill>
        <p:spPr>
          <a:xfrm>
            <a:off x="10273199" y="1992809"/>
            <a:ext cx="1575955" cy="2398568"/>
          </a:xfrm>
          <a:prstGeom prst="rect">
            <a:avLst/>
          </a:prstGeom>
        </p:spPr>
      </p:pic>
    </p:spTree>
    <p:extLst>
      <p:ext uri="{BB962C8B-B14F-4D97-AF65-F5344CB8AC3E}">
        <p14:creationId xmlns:p14="http://schemas.microsoft.com/office/powerpoint/2010/main" val="21974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9F1F-56C1-46DD-8502-1114E578A0EA}"/>
              </a:ext>
            </a:extLst>
          </p:cNvPr>
          <p:cNvSpPr>
            <a:spLocks noGrp="1"/>
          </p:cNvSpPr>
          <p:nvPr>
            <p:ph type="title"/>
          </p:nvPr>
        </p:nvSpPr>
        <p:spPr>
          <a:xfrm>
            <a:off x="838200" y="365126"/>
            <a:ext cx="11136086" cy="1170214"/>
          </a:xfrm>
        </p:spPr>
        <p:txBody>
          <a:bodyPr/>
          <a:lstStyle/>
          <a:p>
            <a:pPr algn="ctr"/>
            <a:r>
              <a:rPr lang="en-GB" dirty="0"/>
              <a:t>Nineteenth Century Christian Help for the Jews</a:t>
            </a:r>
          </a:p>
        </p:txBody>
      </p:sp>
      <p:sp>
        <p:nvSpPr>
          <p:cNvPr id="3" name="Content Placeholder 2">
            <a:extLst>
              <a:ext uri="{FF2B5EF4-FFF2-40B4-BE49-F238E27FC236}">
                <a16:creationId xmlns:a16="http://schemas.microsoft.com/office/drawing/2014/main" id="{61511E41-A68B-40C2-944F-5564EFEA2E25}"/>
              </a:ext>
            </a:extLst>
          </p:cNvPr>
          <p:cNvSpPr>
            <a:spLocks noGrp="1"/>
          </p:cNvSpPr>
          <p:nvPr>
            <p:ph idx="1"/>
          </p:nvPr>
        </p:nvSpPr>
        <p:spPr>
          <a:xfrm>
            <a:off x="456443" y="1535339"/>
            <a:ext cx="7347857" cy="4148638"/>
          </a:xfrm>
        </p:spPr>
        <p:txBody>
          <a:bodyPr>
            <a:normAutofit lnSpcReduction="10000"/>
          </a:bodyPr>
          <a:lstStyle/>
          <a:p>
            <a:pPr marL="0" indent="0">
              <a:buNone/>
            </a:pPr>
            <a:r>
              <a:rPr lang="en-GB" dirty="0"/>
              <a:t> </a:t>
            </a:r>
            <a:r>
              <a:rPr lang="en-GB" sz="2400" dirty="0"/>
              <a:t>Lord Palmerston appointing a consul to Jerusalem – 1838. Vice –Consul’s report:</a:t>
            </a:r>
          </a:p>
          <a:p>
            <a:pPr marL="0" indent="0">
              <a:buNone/>
            </a:pPr>
            <a:r>
              <a:rPr lang="en-GB" sz="2400" dirty="0"/>
              <a:t>. . . Like the miserable dog without an owner he is kicked by one because he crosses his path, and cuffed by another because he cries out-to seek redress he is afraid, lest it bring worse upon him; he thinks it better to endure than to live in the expectation of his complaint being revenged upon him. Brought up from infancy to look upon his civil disabilities everywhere as a mark of degradation, his heart becomes the cradle of fear and suspicion-he finds he is trusted by none-and therefore he lives himself without confidence in any. </a:t>
            </a:r>
          </a:p>
          <a:p>
            <a:pPr marL="0" indent="0">
              <a:buNone/>
            </a:pPr>
            <a:endParaRPr lang="en-GB" dirty="0"/>
          </a:p>
        </p:txBody>
      </p:sp>
      <p:sp>
        <p:nvSpPr>
          <p:cNvPr id="4" name="TextBox 3">
            <a:extLst>
              <a:ext uri="{FF2B5EF4-FFF2-40B4-BE49-F238E27FC236}">
                <a16:creationId xmlns:a16="http://schemas.microsoft.com/office/drawing/2014/main" id="{879C1DC3-B143-4315-977B-5C5725D1C6C7}"/>
              </a:ext>
            </a:extLst>
          </p:cNvPr>
          <p:cNvSpPr txBox="1"/>
          <p:nvPr/>
        </p:nvSpPr>
        <p:spPr>
          <a:xfrm>
            <a:off x="1058778" y="5974263"/>
            <a:ext cx="6109665" cy="461665"/>
          </a:xfrm>
          <a:prstGeom prst="rect">
            <a:avLst/>
          </a:prstGeom>
          <a:solidFill>
            <a:schemeClr val="accent1">
              <a:lumMod val="40000"/>
              <a:lumOff val="60000"/>
            </a:schemeClr>
          </a:solidFill>
          <a:ln w="12700">
            <a:solidFill>
              <a:srgbClr val="0070C0"/>
            </a:solidFill>
          </a:ln>
        </p:spPr>
        <p:txBody>
          <a:bodyPr wrap="square" rtlCol="0">
            <a:spAutoFit/>
          </a:bodyPr>
          <a:lstStyle/>
          <a:p>
            <a:r>
              <a:rPr lang="en-GB" sz="2400" b="1" i="1" dirty="0">
                <a:solidFill>
                  <a:schemeClr val="accent1">
                    <a:lumMod val="75000"/>
                  </a:schemeClr>
                </a:solidFill>
              </a:rPr>
              <a:t>Are we paranoid or is the world out to get us?</a:t>
            </a:r>
          </a:p>
        </p:txBody>
      </p:sp>
      <p:pic>
        <p:nvPicPr>
          <p:cNvPr id="5" name="Picture 4">
            <a:extLst>
              <a:ext uri="{FF2B5EF4-FFF2-40B4-BE49-F238E27FC236}">
                <a16:creationId xmlns:a16="http://schemas.microsoft.com/office/drawing/2014/main" id="{44966DAE-E149-4853-AFC8-4AE26F66BFE5}"/>
              </a:ext>
            </a:extLst>
          </p:cNvPr>
          <p:cNvPicPr>
            <a:picLocks noChangeAspect="1"/>
          </p:cNvPicPr>
          <p:nvPr/>
        </p:nvPicPr>
        <p:blipFill>
          <a:blip r:embed="rId2"/>
          <a:stretch>
            <a:fillRect/>
          </a:stretch>
        </p:blipFill>
        <p:spPr>
          <a:xfrm>
            <a:off x="8705102" y="2292773"/>
            <a:ext cx="3030455" cy="2018674"/>
          </a:xfrm>
          <a:prstGeom prst="rect">
            <a:avLst/>
          </a:prstGeom>
        </p:spPr>
      </p:pic>
    </p:spTree>
    <p:extLst>
      <p:ext uri="{BB962C8B-B14F-4D97-AF65-F5344CB8AC3E}">
        <p14:creationId xmlns:p14="http://schemas.microsoft.com/office/powerpoint/2010/main" val="11418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2EF9-61B0-4B1F-A544-1760707E8471}"/>
              </a:ext>
            </a:extLst>
          </p:cNvPr>
          <p:cNvSpPr>
            <a:spLocks noGrp="1"/>
          </p:cNvSpPr>
          <p:nvPr>
            <p:ph type="title"/>
          </p:nvPr>
        </p:nvSpPr>
        <p:spPr/>
        <p:txBody>
          <a:bodyPr/>
          <a:lstStyle/>
          <a:p>
            <a:r>
              <a:rPr lang="en-GB" dirty="0"/>
              <a:t>Palmerston in 1840</a:t>
            </a:r>
          </a:p>
        </p:txBody>
      </p:sp>
      <p:sp>
        <p:nvSpPr>
          <p:cNvPr id="3" name="Content Placeholder 2">
            <a:extLst>
              <a:ext uri="{FF2B5EF4-FFF2-40B4-BE49-F238E27FC236}">
                <a16:creationId xmlns:a16="http://schemas.microsoft.com/office/drawing/2014/main" id="{8D7C4225-F3DE-459E-AF54-23AD4DDDA337}"/>
              </a:ext>
            </a:extLst>
          </p:cNvPr>
          <p:cNvSpPr>
            <a:spLocks noGrp="1"/>
          </p:cNvSpPr>
          <p:nvPr>
            <p:ph idx="1"/>
          </p:nvPr>
        </p:nvSpPr>
        <p:spPr/>
        <p:txBody>
          <a:bodyPr>
            <a:normAutofit/>
          </a:bodyPr>
          <a:lstStyle/>
          <a:p>
            <a:r>
              <a:rPr lang="en-GB" sz="2400" dirty="0"/>
              <a:t>There exists at present among the Jews dispersed over Europe a strong notion that the time is approaching when their Nation is to return to Palestine; and consequently their wish to go thither has become more keen. ... It is well known that the Jews of Europe possess great wealth; and it is manifest that any country in which a considerable number of them might choose to settle, would derive great benefit from the Riches which they would bring into it. . . it would be of manifest importance [particularly] to the Sultan to encourage the Jews to return to, and to settle in, Palestine; because the wealth which they would bring with them would increase the Resources of the Sultan's Dominions; and the Jewish People, if returning under the Sanction and Protection and at the Invitation of the Sultan, would be a check upon any future evil de- signs of Mehemet Ali </a:t>
            </a:r>
          </a:p>
        </p:txBody>
      </p:sp>
      <p:sp>
        <p:nvSpPr>
          <p:cNvPr id="4" name="TextBox 3">
            <a:extLst>
              <a:ext uri="{FF2B5EF4-FFF2-40B4-BE49-F238E27FC236}">
                <a16:creationId xmlns:a16="http://schemas.microsoft.com/office/drawing/2014/main" id="{A68C347A-C62F-496D-A66A-B03DCA8E2CFB}"/>
              </a:ext>
            </a:extLst>
          </p:cNvPr>
          <p:cNvSpPr txBox="1"/>
          <p:nvPr/>
        </p:nvSpPr>
        <p:spPr>
          <a:xfrm>
            <a:off x="1122947" y="5919536"/>
            <a:ext cx="5368164" cy="461665"/>
          </a:xfrm>
          <a:prstGeom prst="rect">
            <a:avLst/>
          </a:prstGeom>
          <a:solidFill>
            <a:schemeClr val="accent1">
              <a:lumMod val="40000"/>
              <a:lumOff val="60000"/>
            </a:schemeClr>
          </a:solidFill>
          <a:ln w="12700">
            <a:solidFill>
              <a:srgbClr val="0070C0"/>
            </a:solidFill>
          </a:ln>
        </p:spPr>
        <p:txBody>
          <a:bodyPr wrap="square" rtlCol="0">
            <a:spAutoFit/>
          </a:bodyPr>
          <a:lstStyle/>
          <a:p>
            <a:r>
              <a:rPr lang="en-GB" sz="2400" b="1" i="1" dirty="0">
                <a:solidFill>
                  <a:schemeClr val="accent1">
                    <a:lumMod val="75000"/>
                  </a:schemeClr>
                </a:solidFill>
              </a:rPr>
              <a:t>Guess who is stuck in the middle?</a:t>
            </a:r>
          </a:p>
        </p:txBody>
      </p:sp>
    </p:spTree>
    <p:extLst>
      <p:ext uri="{BB962C8B-B14F-4D97-AF65-F5344CB8AC3E}">
        <p14:creationId xmlns:p14="http://schemas.microsoft.com/office/powerpoint/2010/main" val="25260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1A6F-EDB2-44D8-910C-695FC11692F5}"/>
              </a:ext>
            </a:extLst>
          </p:cNvPr>
          <p:cNvSpPr>
            <a:spLocks noGrp="1"/>
          </p:cNvSpPr>
          <p:nvPr>
            <p:ph type="title"/>
          </p:nvPr>
        </p:nvSpPr>
        <p:spPr/>
        <p:txBody>
          <a:bodyPr/>
          <a:lstStyle/>
          <a:p>
            <a:r>
              <a:rPr lang="en-GB" dirty="0"/>
              <a:t>George Elliot</a:t>
            </a:r>
          </a:p>
        </p:txBody>
      </p:sp>
      <p:sp>
        <p:nvSpPr>
          <p:cNvPr id="3" name="Content Placeholder 2">
            <a:extLst>
              <a:ext uri="{FF2B5EF4-FFF2-40B4-BE49-F238E27FC236}">
                <a16:creationId xmlns:a16="http://schemas.microsoft.com/office/drawing/2014/main" id="{A076E964-4D3E-4671-A3A4-B7040DEA97C2}"/>
              </a:ext>
            </a:extLst>
          </p:cNvPr>
          <p:cNvSpPr>
            <a:spLocks noGrp="1"/>
          </p:cNvSpPr>
          <p:nvPr>
            <p:ph idx="1"/>
          </p:nvPr>
        </p:nvSpPr>
        <p:spPr>
          <a:xfrm>
            <a:off x="916405" y="1510381"/>
            <a:ext cx="6139151" cy="3637352"/>
          </a:xfrm>
        </p:spPr>
        <p:txBody>
          <a:bodyPr>
            <a:normAutofit fontScale="92500" lnSpcReduction="20000"/>
          </a:bodyPr>
          <a:lstStyle/>
          <a:p>
            <a:r>
              <a:rPr lang="en-GB" sz="2600" dirty="0"/>
              <a:t>“If we are to consider the future of the Jews…are they destined to complete fusion with the peoples amongst whom they are disappeared; losing every remnant of a distinctive consciousness as Jews; or are there in the breadth and intensity with which the feeling of separateness, or what we may call the organised memory of a national consciousness, actually exists in the worldwide Jewish communities”</a:t>
            </a:r>
          </a:p>
          <a:p>
            <a:endParaRPr lang="en-GB" sz="2600" dirty="0"/>
          </a:p>
          <a:p>
            <a:r>
              <a:rPr lang="en-GB" sz="2400" dirty="0"/>
              <a:t>The Modern Hep </a:t>
            </a:r>
            <a:r>
              <a:rPr lang="en-GB" sz="2400" dirty="0" err="1"/>
              <a:t>Hep</a:t>
            </a:r>
            <a:r>
              <a:rPr lang="en-GB" sz="2400" dirty="0"/>
              <a:t> </a:t>
            </a:r>
            <a:r>
              <a:rPr lang="en-GB" sz="2400" dirty="0" err="1"/>
              <a:t>Hep</a:t>
            </a:r>
            <a:r>
              <a:rPr lang="en-GB" sz="2400" dirty="0"/>
              <a:t> (1878)</a:t>
            </a:r>
          </a:p>
        </p:txBody>
      </p:sp>
      <p:sp>
        <p:nvSpPr>
          <p:cNvPr id="4" name="TextBox 3">
            <a:extLst>
              <a:ext uri="{FF2B5EF4-FFF2-40B4-BE49-F238E27FC236}">
                <a16:creationId xmlns:a16="http://schemas.microsoft.com/office/drawing/2014/main" id="{7033EEB2-88BC-467F-8562-DA50D3ABBB15}"/>
              </a:ext>
            </a:extLst>
          </p:cNvPr>
          <p:cNvSpPr txBox="1"/>
          <p:nvPr/>
        </p:nvSpPr>
        <p:spPr>
          <a:xfrm>
            <a:off x="609600" y="5662864"/>
            <a:ext cx="5486400" cy="461665"/>
          </a:xfrm>
          <a:prstGeom prst="rect">
            <a:avLst/>
          </a:prstGeom>
          <a:solidFill>
            <a:schemeClr val="accent1">
              <a:lumMod val="40000"/>
              <a:lumOff val="60000"/>
            </a:schemeClr>
          </a:solidFill>
          <a:ln w="12700">
            <a:solidFill>
              <a:srgbClr val="0070C0"/>
            </a:solidFill>
          </a:ln>
        </p:spPr>
        <p:txBody>
          <a:bodyPr wrap="square" rtlCol="0">
            <a:spAutoFit/>
          </a:bodyPr>
          <a:lstStyle/>
          <a:p>
            <a:r>
              <a:rPr lang="en-GB" sz="2400" b="1" i="1" dirty="0">
                <a:solidFill>
                  <a:schemeClr val="accent1">
                    <a:lumMod val="75000"/>
                  </a:schemeClr>
                </a:solidFill>
              </a:rPr>
              <a:t>Is dualistic identity for ever?</a:t>
            </a:r>
          </a:p>
        </p:txBody>
      </p:sp>
      <p:pic>
        <p:nvPicPr>
          <p:cNvPr id="6" name="Picture 5">
            <a:extLst>
              <a:ext uri="{FF2B5EF4-FFF2-40B4-BE49-F238E27FC236}">
                <a16:creationId xmlns:a16="http://schemas.microsoft.com/office/drawing/2014/main" id="{93F9F683-6BC8-417E-B980-4DC0CB81AC0D}"/>
              </a:ext>
            </a:extLst>
          </p:cNvPr>
          <p:cNvPicPr>
            <a:picLocks noChangeAspect="1"/>
          </p:cNvPicPr>
          <p:nvPr/>
        </p:nvPicPr>
        <p:blipFill>
          <a:blip r:embed="rId2"/>
          <a:stretch>
            <a:fillRect/>
          </a:stretch>
        </p:blipFill>
        <p:spPr>
          <a:xfrm>
            <a:off x="9107981" y="3658694"/>
            <a:ext cx="2245819" cy="3199306"/>
          </a:xfrm>
          <a:prstGeom prst="rect">
            <a:avLst/>
          </a:prstGeom>
        </p:spPr>
      </p:pic>
      <p:pic>
        <p:nvPicPr>
          <p:cNvPr id="7" name="Picture 6">
            <a:extLst>
              <a:ext uri="{FF2B5EF4-FFF2-40B4-BE49-F238E27FC236}">
                <a16:creationId xmlns:a16="http://schemas.microsoft.com/office/drawing/2014/main" id="{EF205A99-5C61-433B-8FD5-589C29A2D886}"/>
              </a:ext>
            </a:extLst>
          </p:cNvPr>
          <p:cNvPicPr>
            <a:picLocks noChangeAspect="1"/>
          </p:cNvPicPr>
          <p:nvPr/>
        </p:nvPicPr>
        <p:blipFill>
          <a:blip r:embed="rId3"/>
          <a:stretch>
            <a:fillRect/>
          </a:stretch>
        </p:blipFill>
        <p:spPr>
          <a:xfrm>
            <a:off x="9237245" y="311603"/>
            <a:ext cx="2038350" cy="3019425"/>
          </a:xfrm>
          <a:prstGeom prst="rect">
            <a:avLst/>
          </a:prstGeom>
        </p:spPr>
      </p:pic>
    </p:spTree>
    <p:extLst>
      <p:ext uri="{BB962C8B-B14F-4D97-AF65-F5344CB8AC3E}">
        <p14:creationId xmlns:p14="http://schemas.microsoft.com/office/powerpoint/2010/main" val="33547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27CE-A6CD-4486-B32E-46B52056ADD8}"/>
              </a:ext>
            </a:extLst>
          </p:cNvPr>
          <p:cNvSpPr>
            <a:spLocks noGrp="1"/>
          </p:cNvSpPr>
          <p:nvPr>
            <p:ph type="title"/>
          </p:nvPr>
        </p:nvSpPr>
        <p:spPr>
          <a:xfrm>
            <a:off x="762001" y="803325"/>
            <a:ext cx="5314536" cy="1325563"/>
          </a:xfrm>
        </p:spPr>
        <p:txBody>
          <a:bodyPr>
            <a:normAutofit/>
          </a:bodyPr>
          <a:lstStyle/>
          <a:p>
            <a:r>
              <a:rPr lang="en-GB" dirty="0"/>
              <a:t>Israel Zangwill (1864 – 1926)</a:t>
            </a:r>
          </a:p>
        </p:txBody>
      </p:sp>
      <p:sp>
        <p:nvSpPr>
          <p:cNvPr id="3" name="Content Placeholder 2">
            <a:extLst>
              <a:ext uri="{FF2B5EF4-FFF2-40B4-BE49-F238E27FC236}">
                <a16:creationId xmlns:a16="http://schemas.microsoft.com/office/drawing/2014/main" id="{532FF654-14A1-4FF7-8434-CB9C65C086FC}"/>
              </a:ext>
            </a:extLst>
          </p:cNvPr>
          <p:cNvSpPr>
            <a:spLocks noGrp="1"/>
          </p:cNvSpPr>
          <p:nvPr>
            <p:ph idx="1"/>
          </p:nvPr>
        </p:nvSpPr>
        <p:spPr>
          <a:xfrm>
            <a:off x="762000" y="2279018"/>
            <a:ext cx="5314543" cy="3375920"/>
          </a:xfrm>
        </p:spPr>
        <p:txBody>
          <a:bodyPr anchor="t">
            <a:normAutofit lnSpcReduction="10000"/>
          </a:bodyPr>
          <a:lstStyle/>
          <a:p>
            <a:r>
              <a:rPr lang="en-GB" sz="2000" dirty="0"/>
              <a:t>Born in London, son of immigrants</a:t>
            </a:r>
          </a:p>
          <a:p>
            <a:r>
              <a:rPr lang="en-GB" sz="2000" dirty="0"/>
              <a:t>Jew’s Free School, University of London</a:t>
            </a:r>
          </a:p>
          <a:p>
            <a:r>
              <a:rPr lang="en-GB" sz="2000" dirty="0"/>
              <a:t>Author: Children of The Ghetto (1892) Ghetto Tragedies (1899) Ghetto Comedies (1907)  + many others</a:t>
            </a:r>
          </a:p>
          <a:p>
            <a:r>
              <a:rPr lang="en-GB" sz="2000" dirty="0"/>
              <a:t>‘Transitional’ is one of the  Ghetto Tragedies</a:t>
            </a:r>
          </a:p>
          <a:p>
            <a:r>
              <a:rPr lang="en-GB" sz="2000" dirty="0"/>
              <a:t>Close friend of Theodor Herzl</a:t>
            </a:r>
          </a:p>
          <a:p>
            <a:r>
              <a:rPr lang="en-GB" sz="2000" dirty="0"/>
              <a:t>Founded Jewish Territorial Organisation 1903 (IT0) after rejection of the Uganda proposal – became President</a:t>
            </a:r>
          </a:p>
          <a:p>
            <a:pPr marL="0" indent="0">
              <a:buNone/>
            </a:pPr>
            <a:endParaRPr lang="en-GB" sz="1800" dirty="0"/>
          </a:p>
          <a:p>
            <a:endParaRPr lang="en-GB"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E50256B-0733-4375-A2FC-7B56F06B8A06}"/>
              </a:ext>
            </a:extLst>
          </p:cNvPr>
          <p:cNvPicPr>
            <a:picLocks noChangeAspect="1"/>
          </p:cNvPicPr>
          <p:nvPr/>
        </p:nvPicPr>
        <p:blipFill rotWithShape="1">
          <a:blip r:embed="rId2"/>
          <a:srcRect r="1" b="16763"/>
          <a:stretch/>
        </p:blipFill>
        <p:spPr>
          <a:xfrm>
            <a:off x="7280718" y="587020"/>
            <a:ext cx="4627861" cy="4809069"/>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77388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2BE7D75A-3911-456A-AD79-26CF59BAF06C}"/>
              </a:ext>
            </a:extLst>
          </p:cNvPr>
          <p:cNvPicPr>
            <a:picLocks noChangeAspect="1"/>
          </p:cNvPicPr>
          <p:nvPr/>
        </p:nvPicPr>
        <p:blipFill rotWithShape="1">
          <a:blip r:embed="rId2"/>
          <a:srcRect r="-1" b="4571"/>
          <a:stretch/>
        </p:blipFill>
        <p:spPr>
          <a:xfrm>
            <a:off x="826858" y="1123527"/>
            <a:ext cx="2832667" cy="4604800"/>
          </a:xfrm>
          <a:prstGeom prst="rect">
            <a:avLst/>
          </a:prstGeom>
        </p:spPr>
      </p:pic>
      <p:cxnSp>
        <p:nvCxnSpPr>
          <p:cNvPr id="9"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black background&#10;&#10;Description automatically generated">
            <a:extLst>
              <a:ext uri="{FF2B5EF4-FFF2-40B4-BE49-F238E27FC236}">
                <a16:creationId xmlns:a16="http://schemas.microsoft.com/office/drawing/2014/main" id="{40D8A482-FB8D-49E2-9F18-B320D1945A5E}"/>
              </a:ext>
            </a:extLst>
          </p:cNvPr>
          <p:cNvPicPr>
            <a:picLocks noChangeAspect="1"/>
          </p:cNvPicPr>
          <p:nvPr/>
        </p:nvPicPr>
        <p:blipFill rotWithShape="1">
          <a:blip r:embed="rId3"/>
          <a:srcRect l="12262" r="8688" b="-2"/>
          <a:stretch/>
        </p:blipFill>
        <p:spPr>
          <a:xfrm>
            <a:off x="4677940" y="1123527"/>
            <a:ext cx="2802817" cy="4604800"/>
          </a:xfrm>
          <a:prstGeom prst="rect">
            <a:avLst/>
          </a:prstGeom>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person standing in a room&#10;&#10;Description automatically generated">
            <a:extLst>
              <a:ext uri="{FF2B5EF4-FFF2-40B4-BE49-F238E27FC236}">
                <a16:creationId xmlns:a16="http://schemas.microsoft.com/office/drawing/2014/main" id="{BBCD6F5B-F237-4FF8-9E9A-43366D68D48C}"/>
              </a:ext>
            </a:extLst>
          </p:cNvPr>
          <p:cNvPicPr>
            <a:picLocks noChangeAspect="1"/>
          </p:cNvPicPr>
          <p:nvPr/>
        </p:nvPicPr>
        <p:blipFill rotWithShape="1">
          <a:blip r:embed="rId4"/>
          <a:srcRect r="6494" b="-2"/>
          <a:stretch/>
        </p:blipFill>
        <p:spPr>
          <a:xfrm>
            <a:off x="8521551" y="1123528"/>
            <a:ext cx="2798689" cy="4604800"/>
          </a:xfrm>
          <a:prstGeom prst="rect">
            <a:avLst/>
          </a:prstGeom>
        </p:spPr>
      </p:pic>
    </p:spTree>
    <p:extLst>
      <p:ext uri="{BB962C8B-B14F-4D97-AF65-F5344CB8AC3E}">
        <p14:creationId xmlns:p14="http://schemas.microsoft.com/office/powerpoint/2010/main" val="406027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DFE5-FB9C-4BCE-9348-5F90298D9330}"/>
              </a:ext>
            </a:extLst>
          </p:cNvPr>
          <p:cNvSpPr>
            <a:spLocks noGrp="1"/>
          </p:cNvSpPr>
          <p:nvPr>
            <p:ph type="title"/>
          </p:nvPr>
        </p:nvSpPr>
        <p:spPr/>
        <p:txBody>
          <a:bodyPr/>
          <a:lstStyle/>
          <a:p>
            <a:r>
              <a:rPr lang="en-GB" dirty="0"/>
              <a:t>Zangwill’s Transitional - Synopsis</a:t>
            </a:r>
          </a:p>
        </p:txBody>
      </p:sp>
      <p:sp>
        <p:nvSpPr>
          <p:cNvPr id="3" name="Content Placeholder 2">
            <a:extLst>
              <a:ext uri="{FF2B5EF4-FFF2-40B4-BE49-F238E27FC236}">
                <a16:creationId xmlns:a16="http://schemas.microsoft.com/office/drawing/2014/main" id="{F4FC77EA-BB1C-4240-8ED5-8E771010BCD6}"/>
              </a:ext>
            </a:extLst>
          </p:cNvPr>
          <p:cNvSpPr>
            <a:spLocks noGrp="1"/>
          </p:cNvSpPr>
          <p:nvPr>
            <p:ph idx="1"/>
          </p:nvPr>
        </p:nvSpPr>
        <p:spPr>
          <a:xfrm>
            <a:off x="838200" y="1956253"/>
            <a:ext cx="10292644" cy="3326947"/>
          </a:xfrm>
        </p:spPr>
        <p:txBody>
          <a:bodyPr>
            <a:noAutofit/>
          </a:bodyPr>
          <a:lstStyle/>
          <a:p>
            <a:r>
              <a:rPr lang="en-GB" sz="2400" dirty="0"/>
              <a:t>Jewish German father and Russian Mother settle and prosper in provincial town (Portsmouth)</a:t>
            </a:r>
          </a:p>
          <a:p>
            <a:r>
              <a:rPr lang="en-GB" sz="2400" dirty="0"/>
              <a:t>They have 3 daughters, Leah Rachel and Rebecca, two sons who die, and then another four daughters: Sylvia, Lily, Daisy and Florence.</a:t>
            </a:r>
          </a:p>
          <a:p>
            <a:r>
              <a:rPr lang="en-GB" sz="2400" dirty="0"/>
              <a:t>The mother insists on moving to “genteel Highbury in north London” to find suitable husbands </a:t>
            </a:r>
          </a:p>
          <a:p>
            <a:r>
              <a:rPr lang="en-GB" sz="2400" dirty="0"/>
              <a:t>All the daughters are married off to nice Jewish boys until we hit the last, Florence, nicknamed </a:t>
            </a:r>
            <a:r>
              <a:rPr lang="en-GB" sz="2400" dirty="0" err="1"/>
              <a:t>Schnapsie</a:t>
            </a:r>
            <a:r>
              <a:rPr lang="en-GB" sz="2400" dirty="0"/>
              <a:t> by her father</a:t>
            </a:r>
          </a:p>
          <a:p>
            <a:r>
              <a:rPr lang="en-GB" sz="2400" dirty="0"/>
              <a:t>She is discovered to be seeing a Christian boy. The father eventually, agrees to her marrying him because she is in love.</a:t>
            </a:r>
          </a:p>
          <a:p>
            <a:r>
              <a:rPr lang="en-GB" sz="2400" dirty="0"/>
              <a:t>The father goes in a church</a:t>
            </a:r>
          </a:p>
          <a:p>
            <a:r>
              <a:rPr lang="en-GB" sz="2400" dirty="0" err="1"/>
              <a:t>Schnapsie</a:t>
            </a:r>
            <a:r>
              <a:rPr lang="en-GB" sz="2400" dirty="0"/>
              <a:t> pulls the plug at the last minute, in a profound letter to her fiancé.</a:t>
            </a:r>
          </a:p>
          <a:p>
            <a:endParaRPr lang="en-GB" sz="2400" dirty="0"/>
          </a:p>
          <a:p>
            <a:endParaRPr lang="en-GB" sz="2400" dirty="0"/>
          </a:p>
          <a:p>
            <a:endParaRPr lang="en-GB" sz="2400" dirty="0"/>
          </a:p>
        </p:txBody>
      </p:sp>
      <p:sp>
        <p:nvSpPr>
          <p:cNvPr id="5" name="TextBox 4">
            <a:extLst>
              <a:ext uri="{FF2B5EF4-FFF2-40B4-BE49-F238E27FC236}">
                <a16:creationId xmlns:a16="http://schemas.microsoft.com/office/drawing/2014/main" id="{54DEAB02-EDF5-48EE-81D6-DA44D5F5C1DA}"/>
              </a:ext>
            </a:extLst>
          </p:cNvPr>
          <p:cNvSpPr txBox="1"/>
          <p:nvPr/>
        </p:nvSpPr>
        <p:spPr>
          <a:xfrm>
            <a:off x="937391" y="5915378"/>
            <a:ext cx="10515600" cy="831110"/>
          </a:xfrm>
          <a:prstGeom prst="rect">
            <a:avLst/>
          </a:prstGeom>
          <a:solidFill>
            <a:schemeClr val="accent1">
              <a:lumMod val="40000"/>
              <a:lumOff val="60000"/>
            </a:schemeClr>
          </a:solidFill>
          <a:ln w="12700">
            <a:solidFill>
              <a:srgbClr val="0070C0"/>
            </a:solidFill>
          </a:ln>
        </p:spPr>
        <p:txBody>
          <a:bodyPr wrap="square" rtlCol="0">
            <a:spAutoFit/>
          </a:bodyPr>
          <a:lstStyle/>
          <a:p>
            <a:r>
              <a:rPr lang="en-GB" sz="2400" b="1" i="1" dirty="0">
                <a:solidFill>
                  <a:schemeClr val="accent1">
                    <a:lumMod val="75000"/>
                  </a:schemeClr>
                </a:solidFill>
              </a:rPr>
              <a:t>Does “Transitional “ refer to a Jewish family assimilating or to a new approach to inspiring Judaism?</a:t>
            </a:r>
          </a:p>
        </p:txBody>
      </p:sp>
    </p:spTree>
    <p:extLst>
      <p:ext uri="{BB962C8B-B14F-4D97-AF65-F5344CB8AC3E}">
        <p14:creationId xmlns:p14="http://schemas.microsoft.com/office/powerpoint/2010/main" val="214916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1544</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Orthodox versus Progressive Integration: The Debate Isn’t New</vt:lpstr>
      <vt:lpstr>Overview</vt:lpstr>
      <vt:lpstr>The Nineteenth Century For the Jews</vt:lpstr>
      <vt:lpstr>Nineteenth Century Christian Help for the Jews</vt:lpstr>
      <vt:lpstr>Palmerston in 1840</vt:lpstr>
      <vt:lpstr>George Elliot</vt:lpstr>
      <vt:lpstr>Israel Zangwill (1864 – 1926)</vt:lpstr>
      <vt:lpstr>PowerPoint Presentation</vt:lpstr>
      <vt:lpstr>Zangwill’s Transitional - Synopsis</vt:lpstr>
      <vt:lpstr>The Letter</vt:lpstr>
      <vt:lpstr>The Letter</vt:lpstr>
      <vt:lpstr>The Detail – Wealth Equals Power? Identity?</vt:lpstr>
      <vt:lpstr>Religious Observance – Take I</vt:lpstr>
      <vt:lpstr>Religious Observance – Take 2</vt:lpstr>
      <vt:lpstr>Lessons?</vt:lpstr>
      <vt:lpstr>Rabbi Hugo Gryn זיכרונו לברכה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Orthodox versus Progressive Integration: The Debate Isn’t New</dc:title>
  <dc:creator>Joanne Harris</dc:creator>
  <cp:lastModifiedBy>Mark Foc</cp:lastModifiedBy>
  <cp:revision>8</cp:revision>
  <dcterms:created xsi:type="dcterms:W3CDTF">2019-12-08T11:27:57Z</dcterms:created>
  <dcterms:modified xsi:type="dcterms:W3CDTF">2019-12-22T22:13:18Z</dcterms:modified>
</cp:coreProperties>
</file>